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5" r:id="rId7"/>
    <p:sldId id="266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tx2">
                <a:lumMod val="60000"/>
                <a:lumOff val="40000"/>
                <a:alpha val="77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EAC26-2856-4F39-8BF7-ECF93FFAA47B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4C072-F50F-4D47-893D-AF8EBF972B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pacegrant.arizona.edu/images/AZSGC_logos/print/azsgc_logo_transparent_lg.pn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pacegrant.arizona.edu/images/AZSGC_logos/print/azsgc_logo_transparent_lg.p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pacegrant.arizona.edu/images/AZSGC_logos/print/azsgc_logo_transparent_lg.p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pacegrant.arizona.edu/images/AZSGC_logos/print/azsgc_logo_transparent_lg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pacegrant.arizona.edu/images/AZSGC_logos/print/azsgc_logo_transparent_lg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pacegrant.arizona.edu/images/AZSGC_logos/print/azsgc_logo_transparent_lg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pacegrant.arizona.edu/images/AZSGC_logos/print/azsgc_logo_transparent_lg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pacegrant.arizona.edu/images/AZSGC_logos/print/azsgc_logo_transparent_lg.p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4000" dirty="0" smtClean="0">
                <a:ea typeface="Tahoma" pitchFamily="34" charset="0"/>
                <a:cs typeface="Tahoma" pitchFamily="34" charset="0"/>
              </a:rPr>
              <a:t>Characterizing 9 mm Emission Detected Toward Class 0 </a:t>
            </a:r>
            <a:r>
              <a:rPr lang="en-US" sz="4000" dirty="0" err="1" smtClean="0">
                <a:ea typeface="Tahoma" pitchFamily="34" charset="0"/>
                <a:cs typeface="Tahoma" pitchFamily="34" charset="0"/>
              </a:rPr>
              <a:t>Protostars</a:t>
            </a:r>
            <a:endParaRPr lang="en-US" sz="40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895600"/>
            <a:ext cx="6858000" cy="990600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 smtClean="0">
                <a:solidFill>
                  <a:schemeClr val="tx1"/>
                </a:solidFill>
                <a:ea typeface="Tahoma" pitchFamily="34" charset="0"/>
                <a:cs typeface="Tahoma" pitchFamily="34" charset="0"/>
              </a:rPr>
              <a:t>David E. </a:t>
            </a:r>
            <a:r>
              <a:rPr lang="en-US" sz="3500" dirty="0" err="1" smtClean="0">
                <a:solidFill>
                  <a:schemeClr val="tx1"/>
                </a:solidFill>
                <a:ea typeface="Tahoma" pitchFamily="34" charset="0"/>
                <a:cs typeface="Tahoma" pitchFamily="34" charset="0"/>
              </a:rPr>
              <a:t>Schenck</a:t>
            </a:r>
            <a:endParaRPr lang="en-US" sz="3500" dirty="0" smtClean="0">
              <a:solidFill>
                <a:schemeClr val="tx1"/>
              </a:solidFill>
              <a:ea typeface="Tahoma" pitchFamily="34" charset="0"/>
              <a:cs typeface="Tahoma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ea typeface="Tahoma" pitchFamily="34" charset="0"/>
                <a:cs typeface="Tahoma" pitchFamily="34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ea typeface="Tahoma" pitchFamily="34" charset="0"/>
                <a:cs typeface="Tahoma" pitchFamily="34" charset="0"/>
              </a:rPr>
              <a:t>University of Arizona</a:t>
            </a:r>
          </a:p>
        </p:txBody>
      </p:sp>
      <p:pic>
        <p:nvPicPr>
          <p:cNvPr id="11266" name="Picture 2" descr="http://spacegrant.arizona.edu/images/AZSGC_logos/print/azsgc_logo_transparent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5257800"/>
            <a:ext cx="1066800" cy="1422400"/>
          </a:xfrm>
          <a:prstGeom prst="rect">
            <a:avLst/>
          </a:prstGeom>
          <a:noFill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5257800" y="5486400"/>
            <a:ext cx="1295400" cy="11120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1447800" y="4114800"/>
            <a:ext cx="6400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ea typeface="Tahoma" pitchFamily="34" charset="0"/>
                <a:cs typeface="Tahoma" pitchFamily="34" charset="0"/>
              </a:rPr>
              <a:t>Arizona/NASA Space Grant Undergraduate Research Internship Program Statewide Symposium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ea typeface="Tahoma" pitchFamily="34" charset="0"/>
                <a:cs typeface="Tahoma" pitchFamily="34" charset="0"/>
              </a:rPr>
              <a:t>April 18, 2009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Tahoma" pitchFamily="34" charset="0"/>
              <a:cs typeface="Tahom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5486400"/>
            <a:ext cx="1263132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0" y="5486400"/>
            <a:ext cx="838200" cy="1105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Yancy</a:t>
            </a:r>
            <a:r>
              <a:rPr lang="en-US" dirty="0" smtClean="0"/>
              <a:t> Shirley: Mentor, Steward Observatory</a:t>
            </a:r>
          </a:p>
          <a:p>
            <a:r>
              <a:rPr lang="en-US" dirty="0" smtClean="0"/>
              <a:t>Brian Mason, Jeff Mangum, Bill Cotton: NRAO</a:t>
            </a:r>
          </a:p>
          <a:p>
            <a:r>
              <a:rPr lang="en-US" dirty="0" smtClean="0"/>
              <a:t>Susan Brew, Barron Orr, and the rest of the Space Grant team at Arizona</a:t>
            </a:r>
          </a:p>
          <a:p>
            <a:endParaRPr lang="en-US" dirty="0" smtClean="0"/>
          </a:p>
          <a:p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4" name="Picture 2" descr="http://spacegrant.arizona.edu/images/AZSGC_logos/print/azsgc_logo_transparent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5562600"/>
            <a:ext cx="838200" cy="111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cap="flat" cmpd="dbl">
            <a:solidFill>
              <a:schemeClr val="tx1"/>
            </a:solidFill>
            <a:round/>
          </a:ln>
        </p:spPr>
        <p:txBody>
          <a:bodyPr>
            <a:normAutofit/>
          </a:bodyPr>
          <a:lstStyle/>
          <a:p>
            <a:r>
              <a:rPr lang="en-US" sz="4000" dirty="0" err="1" smtClean="0">
                <a:ea typeface="Tahoma" pitchFamily="34" charset="0"/>
                <a:cs typeface="Tahoma" pitchFamily="34" charset="0"/>
              </a:rPr>
              <a:t>Protostars</a:t>
            </a:r>
            <a:r>
              <a:rPr lang="en-US" sz="4000" dirty="0">
                <a:ea typeface="Tahoma" pitchFamily="34" charset="0"/>
                <a:cs typeface="Tahoma" pitchFamily="34" charset="0"/>
              </a:rPr>
              <a:t> </a:t>
            </a:r>
            <a:r>
              <a:rPr lang="en-US" sz="4000" dirty="0" smtClean="0">
                <a:ea typeface="Tahoma" pitchFamily="34" charset="0"/>
                <a:cs typeface="Tahoma" pitchFamily="34" charset="0"/>
              </a:rPr>
              <a:t>and Emission Processes</a:t>
            </a:r>
            <a:endParaRPr lang="en-US" sz="4000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 smtClean="0">
                <a:ea typeface="Tahoma" pitchFamily="34" charset="0"/>
                <a:cs typeface="Tahoma" pitchFamily="34" charset="0"/>
              </a:rPr>
              <a:t>Class 0 </a:t>
            </a:r>
            <a:r>
              <a:rPr lang="en-US" sz="3000" dirty="0" err="1" smtClean="0">
                <a:ea typeface="Tahoma" pitchFamily="34" charset="0"/>
                <a:cs typeface="Tahoma" pitchFamily="34" charset="0"/>
              </a:rPr>
              <a:t>protostars</a:t>
            </a:r>
            <a:r>
              <a:rPr lang="en-US" sz="3000" dirty="0" smtClean="0">
                <a:ea typeface="Tahoma" pitchFamily="34" charset="0"/>
                <a:cs typeface="Tahoma" pitchFamily="34" charset="0"/>
              </a:rPr>
              <a:t> are forming stars who have not gained the majority of their eventual mass.</a:t>
            </a:r>
          </a:p>
          <a:p>
            <a:r>
              <a:rPr lang="en-US" sz="3000" dirty="0" smtClean="0">
                <a:ea typeface="Tahoma" pitchFamily="34" charset="0"/>
                <a:cs typeface="Tahoma" pitchFamily="34" charset="0"/>
              </a:rPr>
              <a:t>Dust emission can be described approximately as a </a:t>
            </a:r>
            <a:r>
              <a:rPr lang="en-US" sz="3000" dirty="0" err="1" smtClean="0">
                <a:ea typeface="Tahoma" pitchFamily="34" charset="0"/>
                <a:cs typeface="Tahoma" pitchFamily="34" charset="0"/>
              </a:rPr>
              <a:t>grey</a:t>
            </a:r>
            <a:r>
              <a:rPr lang="en-US" sz="3000" dirty="0" err="1" smtClean="0">
                <a:ea typeface="Tahoma" pitchFamily="34" charset="0"/>
                <a:cs typeface="Tahoma" pitchFamily="34" charset="0"/>
              </a:rPr>
              <a:t>body</a:t>
            </a:r>
            <a:r>
              <a:rPr lang="en-US" sz="3000" dirty="0" smtClean="0">
                <a:ea typeface="Tahoma" pitchFamily="34" charset="0"/>
                <a:cs typeface="Tahoma" pitchFamily="34" charset="0"/>
              </a:rPr>
              <a:t>. Dust grains absorb light from the </a:t>
            </a:r>
            <a:r>
              <a:rPr lang="en-US" sz="3000" dirty="0" err="1" smtClean="0">
                <a:ea typeface="Tahoma" pitchFamily="34" charset="0"/>
                <a:cs typeface="Tahoma" pitchFamily="34" charset="0"/>
              </a:rPr>
              <a:t>protostar</a:t>
            </a:r>
            <a:r>
              <a:rPr lang="en-US" sz="3000" dirty="0" smtClean="0">
                <a:ea typeface="Tahoma" pitchFamily="34" charset="0"/>
                <a:cs typeface="Tahoma" pitchFamily="34" charset="0"/>
              </a:rPr>
              <a:t> and emits it at different wavelengths.</a:t>
            </a:r>
          </a:p>
          <a:p>
            <a:r>
              <a:rPr lang="en-US" sz="3000" dirty="0" smtClean="0">
                <a:ea typeface="Tahoma" pitchFamily="34" charset="0"/>
                <a:cs typeface="Tahoma" pitchFamily="34" charset="0"/>
              </a:rPr>
              <a:t>Free-free radiation </a:t>
            </a:r>
            <a:r>
              <a:rPr lang="en-US" sz="3000" dirty="0" smtClean="0">
                <a:ea typeface="Tahoma" pitchFamily="34" charset="0"/>
                <a:cs typeface="Tahoma" pitchFamily="34" charset="0"/>
              </a:rPr>
              <a:t>is caused </a:t>
            </a:r>
            <a:r>
              <a:rPr lang="en-US" sz="3000" dirty="0" smtClean="0">
                <a:ea typeface="Tahoma" pitchFamily="34" charset="0"/>
                <a:cs typeface="Tahoma" pitchFamily="34" charset="0"/>
              </a:rPr>
              <a:t>by charged particles accelerating near other charged particles.</a:t>
            </a:r>
            <a:endParaRPr lang="en-US" sz="3000" dirty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2" descr="http://spacegrant.arizona.edu/images/AZSGC_logos/print/azsgc_logo_transparent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5562600"/>
            <a:ext cx="838200" cy="111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4000" dirty="0" smtClean="0"/>
              <a:t>Spectral Energy Distributions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35280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A spectral energy distribution  (SED) represents the energy flux density detected from a source as a function of wavelength.</a:t>
            </a:r>
          </a:p>
          <a:p>
            <a:pPr>
              <a:buNone/>
            </a:pPr>
            <a:endParaRPr lang="en-US" sz="2800" dirty="0"/>
          </a:p>
        </p:txBody>
      </p:sp>
      <p:pic>
        <p:nvPicPr>
          <p:cNvPr id="4" name="Picture 2" descr="http://spacegrant.arizona.edu/images/AZSGC_logos/print/azsgc_logo_transparent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5562600"/>
            <a:ext cx="838200" cy="111760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1524000"/>
            <a:ext cx="4876800" cy="40188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4000" dirty="0" smtClean="0"/>
              <a:t>Goal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purpose of the project was to determine which emitting process was responsible for emission at wavelengths around one centimeter.</a:t>
            </a:r>
          </a:p>
          <a:p>
            <a:r>
              <a:rPr lang="en-US" dirty="0" smtClean="0"/>
              <a:t>Once an emitting process is identified, it may be possible to use SEDs to describe what is physically occurring at the </a:t>
            </a:r>
            <a:r>
              <a:rPr lang="en-US" dirty="0" err="1" smtClean="0"/>
              <a:t>protostar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2" descr="http://spacegrant.arizona.edu/images/AZSGC_logos/print/azsgc_logo_transparent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5562600"/>
            <a:ext cx="838200" cy="111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SEDs were produced for each of the five sources.</a:t>
            </a:r>
          </a:p>
          <a:p>
            <a:r>
              <a:rPr lang="en-US" sz="3000" dirty="0" smtClean="0"/>
              <a:t>Dust emission and free-free radiation  models were derived and compared to data taken over the past three decades.</a:t>
            </a:r>
          </a:p>
          <a:p>
            <a:r>
              <a:rPr lang="en-US" sz="3000" dirty="0" smtClean="0"/>
              <a:t>I wrote programs that performed chi-squared model fitting, linear regressions, as well as for plotting.</a:t>
            </a:r>
          </a:p>
          <a:p>
            <a:r>
              <a:rPr lang="en-US" sz="3000" dirty="0" smtClean="0"/>
              <a:t>Data was taken at the Green Bank Telescope in West Virginia.</a:t>
            </a:r>
            <a:endParaRPr lang="en-US" sz="3000" dirty="0"/>
          </a:p>
        </p:txBody>
      </p:sp>
      <p:pic>
        <p:nvPicPr>
          <p:cNvPr id="4" name="Picture 2" descr="http://spacegrant.arizona.edu/images/AZSGC_logos/print/azsgc_logo_transparent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5562600"/>
            <a:ext cx="838200" cy="111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tx2">
                <a:lumMod val="60000"/>
                <a:lumOff val="40000"/>
                <a:alpha val="77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Users\ICPUB202\AppData\Local\Temp\IMG_00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295400" y="582572"/>
            <a:ext cx="6647470" cy="62754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Bank Telescope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ICPUB202\AppData\Local\Temp\IMG_000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28600" y="228600"/>
            <a:ext cx="8590490" cy="64428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 Bank Telescope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4" name="Picture 2" descr="http://spacegrant.arizona.edu/images/AZSGC_logos/print/azsgc_logo_transparent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5562600"/>
            <a:ext cx="838200" cy="1117600"/>
          </a:xfrm>
          <a:prstGeom prst="rect">
            <a:avLst/>
          </a:prstGeom>
          <a:noFill/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SEDs of B335 and L723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Spectral Index: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2133600"/>
            <a:ext cx="4206239" cy="2895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2133600"/>
            <a:ext cx="4302125" cy="2895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9000" y="5105400"/>
            <a:ext cx="2247900" cy="866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4000" dirty="0" smtClean="0"/>
              <a:t>Conclusion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SEDs indicate that free-free radiation dominates at centimeter wavelengths.</a:t>
            </a:r>
          </a:p>
          <a:p>
            <a:endParaRPr lang="en-US" dirty="0" smtClean="0"/>
          </a:p>
          <a:p>
            <a:r>
              <a:rPr lang="en-US" dirty="0" smtClean="0"/>
              <a:t>Accretion rate may be measurable by taking </a:t>
            </a:r>
            <a:r>
              <a:rPr lang="en-US" dirty="0" smtClean="0"/>
              <a:t>SEDs with the Green Bank Telescope.</a:t>
            </a:r>
            <a:endParaRPr lang="en-US" dirty="0"/>
          </a:p>
        </p:txBody>
      </p:sp>
      <p:pic>
        <p:nvPicPr>
          <p:cNvPr id="4" name="Picture 2" descr="http://spacegrant.arizona.edu/images/AZSGC_logos/print/azsgc_logo_transparent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7200" y="5562600"/>
            <a:ext cx="838200" cy="111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295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Characterizing 9 mm Emission Detected Toward Class 0 Protostars</vt:lpstr>
      <vt:lpstr>Protostars and Emission Processes</vt:lpstr>
      <vt:lpstr>Spectral Energy Distributions</vt:lpstr>
      <vt:lpstr>Goal</vt:lpstr>
      <vt:lpstr>Methods</vt:lpstr>
      <vt:lpstr>Green Bank Telescope</vt:lpstr>
      <vt:lpstr>Green Bank Telescope</vt:lpstr>
      <vt:lpstr>Results</vt:lpstr>
      <vt:lpstr>Conclusion</vt:lpstr>
      <vt:lpstr>Acknowledgements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Library User</dc:creator>
  <cp:lastModifiedBy>Library User</cp:lastModifiedBy>
  <cp:revision>57</cp:revision>
  <dcterms:created xsi:type="dcterms:W3CDTF">2009-03-30T20:28:20Z</dcterms:created>
  <dcterms:modified xsi:type="dcterms:W3CDTF">2009-04-10T21:44:37Z</dcterms:modified>
</cp:coreProperties>
</file>